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14" r:id="rId2"/>
    <p:sldId id="315" r:id="rId3"/>
    <p:sldId id="280" r:id="rId4"/>
    <p:sldId id="317" r:id="rId5"/>
    <p:sldId id="265" r:id="rId6"/>
    <p:sldId id="266" r:id="rId7"/>
    <p:sldId id="273" r:id="rId8"/>
    <p:sldId id="282" r:id="rId9"/>
    <p:sldId id="269" r:id="rId10"/>
    <p:sldId id="318" r:id="rId11"/>
    <p:sldId id="316" r:id="rId12"/>
    <p:sldId id="292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7" autoAdjust="0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616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331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5FFA2-68F8-93EE-11C8-D330A450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5638-1BE6-49CE-AC9C-97C37516B93A}" type="datetimeFigureOut">
              <a:rPr lang="en-US" smtClean="0"/>
              <a:t>4/14/24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C6A22-1994-F93E-69BD-A8B35693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BD2A0-774B-5899-4CEC-1DC889D0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4378" y="9251950"/>
            <a:ext cx="503344" cy="379591"/>
          </a:xfrm>
        </p:spPr>
        <p:txBody>
          <a:bodyPr/>
          <a:lstStyle/>
          <a:p>
            <a:fld id="{719A8A87-F46F-4157-AAD7-879045C09CB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1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-Gilles Allain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eg"/><Relationship Id="rId11" Type="http://schemas.openxmlformats.org/officeDocument/2006/relationships/image" Target="../media/image3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DD6DC0C-52FF-F5A6-5BC0-F7BD9BC29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7" y="1221469"/>
            <a:ext cx="13004799" cy="73151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04094F-E853-F85D-7F46-AC43F4140FD0}"/>
              </a:ext>
            </a:extLst>
          </p:cNvPr>
          <p:cNvSpPr/>
          <p:nvPr/>
        </p:nvSpPr>
        <p:spPr>
          <a:xfrm>
            <a:off x="3351753" y="4379155"/>
            <a:ext cx="6315620" cy="131318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defTabSz="830849"/>
            <a:endParaRPr lang="en-GB" sz="3413" dirty="0">
              <a:solidFill>
                <a:srgbClr val="FFFFFF"/>
              </a:solidFill>
            </a:endParaRPr>
          </a:p>
        </p:txBody>
      </p:sp>
      <p:pic>
        <p:nvPicPr>
          <p:cNvPr id="124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110" y="1502883"/>
            <a:ext cx="6315620" cy="206787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95D2F8-03B9-B8AE-7ED9-7D719F8C758B}"/>
              </a:ext>
            </a:extLst>
          </p:cNvPr>
          <p:cNvSpPr/>
          <p:nvPr/>
        </p:nvSpPr>
        <p:spPr>
          <a:xfrm>
            <a:off x="3887178" y="4310151"/>
            <a:ext cx="5244769" cy="1313180"/>
          </a:xfrm>
          <a:prstGeom prst="rect">
            <a:avLst/>
          </a:prstGeom>
          <a:noFill/>
        </p:spPr>
        <p:txBody>
          <a:bodyPr wrap="none" lIns="130048" tIns="65024" rIns="130048" bIns="65024">
            <a:spAutoFit/>
          </a:bodyPr>
          <a:lstStyle/>
          <a:p>
            <a:pPr algn="ctr"/>
            <a:r>
              <a:rPr lang="fr-FR" sz="768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SCVE 2024</a:t>
            </a:r>
          </a:p>
        </p:txBody>
      </p:sp>
    </p:spTree>
    <p:extLst>
      <p:ext uri="{BB962C8B-B14F-4D97-AF65-F5344CB8AC3E}">
        <p14:creationId xmlns:p14="http://schemas.microsoft.com/office/powerpoint/2010/main" val="11466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="">
      <p:transition spd="med"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 copy">
            <a:extLst>
              <a:ext uri="{FF2B5EF4-FFF2-40B4-BE49-F238E27FC236}">
                <a16:creationId xmlns:a16="http://schemas.microsoft.com/office/drawing/2014/main" id="{3C16781A-BAE4-454B-9A75-46BF1A27B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81" y="5464733"/>
            <a:ext cx="9338872" cy="6405319"/>
          </a:xfrm>
          <a:prstGeom prst="rect">
            <a:avLst/>
          </a:prstGeom>
        </p:spPr>
      </p:pic>
      <p:pic>
        <p:nvPicPr>
          <p:cNvPr id="3" name="Picture 2" descr="15 copy">
            <a:extLst>
              <a:ext uri="{FF2B5EF4-FFF2-40B4-BE49-F238E27FC236}">
                <a16:creationId xmlns:a16="http://schemas.microsoft.com/office/drawing/2014/main" id="{C6FAF309-377C-CE0A-57F9-A10458B049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5" y="1378150"/>
            <a:ext cx="9338872" cy="6405319"/>
          </a:xfrm>
          <a:prstGeom prst="rect">
            <a:avLst/>
          </a:prstGeom>
        </p:spPr>
      </p:pic>
      <p:sp>
        <p:nvSpPr>
          <p:cNvPr id="2" name="Shape 252">
            <a:extLst>
              <a:ext uri="{FF2B5EF4-FFF2-40B4-BE49-F238E27FC236}">
                <a16:creationId xmlns:a16="http://schemas.microsoft.com/office/drawing/2014/main" id="{AE8BDC19-5BED-0F01-B511-77B4EA495F03}"/>
              </a:ext>
            </a:extLst>
          </p:cNvPr>
          <p:cNvSpPr/>
          <p:nvPr/>
        </p:nvSpPr>
        <p:spPr>
          <a:xfrm>
            <a:off x="3717561" y="545762"/>
            <a:ext cx="8469442" cy="595035"/>
          </a:xfrm>
          <a:prstGeom prst="rect">
            <a:avLst/>
          </a:prstGeom>
          <a:gradFill>
            <a:gsLst>
              <a:gs pos="0">
                <a:srgbClr val="FBFBFB"/>
              </a:gs>
              <a:gs pos="83357">
                <a:srgbClr val="DDDDDD"/>
              </a:gs>
              <a:gs pos="100000">
                <a:srgbClr val="BEBEBE"/>
              </a:gs>
            </a:gsLst>
            <a:lin ang="5400000"/>
          </a:gradFill>
          <a:ln w="25400">
            <a:solidFill>
              <a:srgbClr val="85888D"/>
            </a:solidFill>
            <a:miter lim="400000"/>
          </a:ln>
          <a:effectLst>
            <a:outerShdw blurRad="139700" dist="153591" dir="18679476" rotWithShape="0">
              <a:srgbClr val="000000">
                <a:alpha val="4398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BE" sz="3200" dirty="0" err="1"/>
              <a:t>All’inCath</a:t>
            </a:r>
            <a:r>
              <a:rPr sz="3200" dirty="0"/>
              <a:t> : </a:t>
            </a:r>
            <a:r>
              <a:rPr lang="fr-FR" sz="3200" dirty="0"/>
              <a:t>Financement</a:t>
            </a:r>
            <a:endParaRPr sz="3200" dirty="0"/>
          </a:p>
        </p:txBody>
      </p:sp>
      <p:pic>
        <p:nvPicPr>
          <p:cNvPr id="4" name="pasted-image.pdf">
            <a:extLst>
              <a:ext uri="{FF2B5EF4-FFF2-40B4-BE49-F238E27FC236}">
                <a16:creationId xmlns:a16="http://schemas.microsoft.com/office/drawing/2014/main" id="{11415CF8-6541-E3FC-1CFC-F3F71F090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87" y="389399"/>
            <a:ext cx="2871548" cy="940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 descr="2 copy">
            <a:extLst>
              <a:ext uri="{FF2B5EF4-FFF2-40B4-BE49-F238E27FC236}">
                <a16:creationId xmlns:a16="http://schemas.microsoft.com/office/drawing/2014/main" id="{77265864-F914-B072-7662-BAC0B85148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91" y="3306646"/>
            <a:ext cx="7980509" cy="5332446"/>
          </a:xfrm>
          <a:prstGeom prst="rect">
            <a:avLst/>
          </a:prstGeom>
        </p:spPr>
      </p:pic>
      <p:sp>
        <p:nvSpPr>
          <p:cNvPr id="7" name="Shape 252">
            <a:extLst>
              <a:ext uri="{FF2B5EF4-FFF2-40B4-BE49-F238E27FC236}">
                <a16:creationId xmlns:a16="http://schemas.microsoft.com/office/drawing/2014/main" id="{FD583F02-CB65-23C3-B18A-99EB995E8BA7}"/>
              </a:ext>
            </a:extLst>
          </p:cNvPr>
          <p:cNvSpPr/>
          <p:nvPr/>
        </p:nvSpPr>
        <p:spPr>
          <a:xfrm>
            <a:off x="3717561" y="1375096"/>
            <a:ext cx="8469442" cy="595035"/>
          </a:xfrm>
          <a:prstGeom prst="rect">
            <a:avLst/>
          </a:prstGeom>
          <a:gradFill>
            <a:gsLst>
              <a:gs pos="0">
                <a:srgbClr val="FBFBFB"/>
              </a:gs>
              <a:gs pos="83357">
                <a:srgbClr val="DDDDDD"/>
              </a:gs>
              <a:gs pos="100000">
                <a:srgbClr val="BEBEBE"/>
              </a:gs>
            </a:gsLst>
            <a:lin ang="5400000"/>
          </a:gradFill>
          <a:ln w="25400">
            <a:solidFill>
              <a:srgbClr val="85888D"/>
            </a:solidFill>
            <a:miter lim="400000"/>
          </a:ln>
          <a:effectLst>
            <a:outerShdw blurRad="139700" dist="153591" dir="18679476" rotWithShape="0">
              <a:srgbClr val="000000">
                <a:alpha val="43986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BE" sz="3200" dirty="0" err="1"/>
              <a:t>All’inCath</a:t>
            </a:r>
            <a:r>
              <a:rPr sz="3200" dirty="0"/>
              <a:t> : </a:t>
            </a:r>
            <a:r>
              <a:rPr lang="fr-FR" sz="3200" dirty="0"/>
              <a:t>vers la commercialisation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84416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DC01971-3CE8-EEE6-929F-6FD1D782B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13004799" cy="7315199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21C4948B-5FBA-A85D-A3FD-65A4ECA52A77}"/>
              </a:ext>
            </a:extLst>
          </p:cNvPr>
          <p:cNvSpPr/>
          <p:nvPr/>
        </p:nvSpPr>
        <p:spPr>
          <a:xfrm>
            <a:off x="1484026" y="3942412"/>
            <a:ext cx="10133351" cy="479185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defTabSz="830849"/>
            <a:endParaRPr lang="en-GB" sz="3413">
              <a:solidFill>
                <a:srgbClr val="FFFFFF"/>
              </a:solidFill>
            </a:endParaRPr>
          </a:p>
        </p:txBody>
      </p:sp>
      <p:pic>
        <p:nvPicPr>
          <p:cNvPr id="5" name="pasted-image.pdf">
            <a:extLst>
              <a:ext uri="{FF2B5EF4-FFF2-40B4-BE49-F238E27FC236}">
                <a16:creationId xmlns:a16="http://schemas.microsoft.com/office/drawing/2014/main" id="{6307ED0D-D178-0866-A4FF-B3E812CD8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795" y="234889"/>
            <a:ext cx="3006248" cy="98431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0">
            <a:extLst>
              <a:ext uri="{FF2B5EF4-FFF2-40B4-BE49-F238E27FC236}">
                <a16:creationId xmlns:a16="http://schemas.microsoft.com/office/drawing/2014/main" id="{FCD84915-85F7-BC67-AC9C-D3BC130C1444}"/>
              </a:ext>
            </a:extLst>
          </p:cNvPr>
          <p:cNvSpPr/>
          <p:nvPr/>
        </p:nvSpPr>
        <p:spPr>
          <a:xfrm>
            <a:off x="2134360" y="1514199"/>
            <a:ext cx="9386414" cy="902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R="200025" algn="l" defTabSz="457200">
              <a:defRPr sz="2600" b="1">
                <a:latin typeface="Verdana"/>
                <a:ea typeface="Verdana"/>
                <a:cs typeface="Verdana"/>
                <a:sym typeface="Verdana"/>
              </a:defRPr>
            </a:pPr>
            <a:r>
              <a:rPr sz="1800" b="0" dirty="0" err="1"/>
              <a:t>Une</a:t>
            </a:r>
            <a:r>
              <a:rPr sz="1800" dirty="0"/>
              <a:t> Start-up </a:t>
            </a:r>
            <a:r>
              <a:rPr sz="1800" dirty="0" err="1"/>
              <a:t>Française</a:t>
            </a:r>
            <a:r>
              <a:rPr sz="1800" dirty="0"/>
              <a:t>,</a:t>
            </a:r>
            <a:endParaRPr lang="fr-FR" sz="1800" dirty="0"/>
          </a:p>
          <a:p>
            <a:pPr marR="200025" algn="l" defTabSz="457200">
              <a:defRPr sz="2600" b="1">
                <a:latin typeface="Verdana"/>
                <a:ea typeface="Verdana"/>
                <a:cs typeface="Verdana"/>
                <a:sym typeface="Verdana"/>
              </a:defRPr>
            </a:pPr>
            <a:endParaRPr sz="1800" b="0" dirty="0"/>
          </a:p>
          <a:p>
            <a:pPr marR="200025" algn="l" defTabSz="457200">
              <a:defRPr sz="2600" b="1">
                <a:latin typeface="Verdana"/>
                <a:ea typeface="Verdana"/>
                <a:cs typeface="Verdana"/>
                <a:sym typeface="Verdana"/>
              </a:defRPr>
            </a:pPr>
            <a:r>
              <a:rPr sz="1800" b="0" dirty="0" err="1"/>
              <a:t>reposant</a:t>
            </a:r>
            <a:r>
              <a:rPr sz="1800" b="0" dirty="0"/>
              <a:t> </a:t>
            </a:r>
            <a:r>
              <a:rPr sz="1800" dirty="0"/>
              <a:t>sur 3 </a:t>
            </a:r>
            <a:r>
              <a:rPr sz="1800" dirty="0" err="1"/>
              <a:t>piliers</a:t>
            </a:r>
            <a:r>
              <a:rPr sz="1800" dirty="0"/>
              <a:t> </a:t>
            </a:r>
            <a:r>
              <a:rPr lang="fr-FR" sz="1800" dirty="0">
                <a:solidFill>
                  <a:srgbClr val="FF0000"/>
                </a:solidFill>
              </a:rPr>
              <a:t>:</a:t>
            </a:r>
            <a:endParaRPr sz="1800" dirty="0"/>
          </a:p>
          <a:p>
            <a:pPr marR="200025" defTabSz="457200">
              <a:defRPr sz="2600" b="1">
                <a:latin typeface="Verdana"/>
                <a:ea typeface="Verdana"/>
                <a:cs typeface="Verdana"/>
                <a:sym typeface="Verdana"/>
              </a:defRPr>
            </a:pPr>
            <a:endParaRPr sz="1800" dirty="0"/>
          </a:p>
          <a:p>
            <a:pPr marR="200025" algn="l" defTabSz="457200">
              <a:defRPr sz="2600" b="1">
                <a:latin typeface="Verdana"/>
                <a:ea typeface="Verdana"/>
                <a:cs typeface="Verdana"/>
                <a:sym typeface="Verdana"/>
              </a:defRPr>
            </a:pPr>
            <a:endParaRPr sz="1800" dirty="0"/>
          </a:p>
          <a:p>
            <a:pPr marL="321027" marR="200025" indent="-321027" algn="l" defTabSz="457200">
              <a:buSzPct val="75000"/>
              <a:buChar char="•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fr-BE" sz="1800" b="1" dirty="0">
                <a:solidFill>
                  <a:schemeClr val="tx1"/>
                </a:solidFill>
              </a:rPr>
              <a:t>D</a:t>
            </a:r>
            <a:r>
              <a:rPr sz="1800" b="1" dirty="0">
                <a:solidFill>
                  <a:schemeClr val="tx1"/>
                </a:solidFill>
              </a:rPr>
              <a:t>es </a:t>
            </a:r>
            <a:r>
              <a:rPr lang="fr-FR" sz="1800" b="1" dirty="0">
                <a:solidFill>
                  <a:schemeClr val="tx1"/>
                </a:solidFill>
              </a:rPr>
              <a:t>solutions</a:t>
            </a:r>
            <a:r>
              <a:rPr sz="1800" b="1" dirty="0">
                <a:solidFill>
                  <a:schemeClr val="tx1"/>
                </a:solidFill>
              </a:rPr>
              <a:t> </a:t>
            </a:r>
            <a:r>
              <a:rPr sz="1800" dirty="0">
                <a:solidFill>
                  <a:schemeClr val="tx1"/>
                </a:solidFill>
              </a:rPr>
              <a:t>: </a:t>
            </a:r>
            <a:endParaRPr lang="fr-BE" sz="1800" dirty="0">
              <a:solidFill>
                <a:schemeClr val="tx1"/>
              </a:solidFill>
            </a:endParaRPr>
          </a:p>
          <a:p>
            <a:pPr marR="200025" algn="l" defTabSz="457200">
              <a:buSzPct val="75000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fr-FR" sz="1800" dirty="0">
                <a:solidFill>
                  <a:schemeClr val="tx1"/>
                </a:solidFill>
              </a:rPr>
              <a:t>inventions brevetées &amp; exploitables (matériaux, design, production/COGS, marché/indications et distribution) </a:t>
            </a:r>
            <a:endParaRPr lang="fr-BE" sz="1800" dirty="0">
              <a:solidFill>
                <a:schemeClr val="tx1"/>
              </a:solidFill>
            </a:endParaRPr>
          </a:p>
          <a:p>
            <a:pPr marL="321027" marR="200025" indent="-321027" algn="l" defTabSz="457200">
              <a:buSzPct val="75000"/>
              <a:buChar char="•"/>
              <a:defRPr sz="2600">
                <a:latin typeface="Verdana"/>
                <a:ea typeface="Verdana"/>
                <a:cs typeface="Verdana"/>
                <a:sym typeface="Verdana"/>
              </a:defRPr>
            </a:pPr>
            <a:endParaRPr lang="fr-BE" sz="1800" dirty="0">
              <a:solidFill>
                <a:schemeClr val="tx1"/>
              </a:solidFill>
            </a:endParaRPr>
          </a:p>
          <a:p>
            <a:pPr marL="321027" marR="200025" indent="-321027" algn="l" defTabSz="457200">
              <a:buSzPct val="75000"/>
              <a:buChar char="•"/>
              <a:defRPr sz="2600">
                <a:latin typeface="Verdana"/>
                <a:ea typeface="Verdana"/>
                <a:cs typeface="Verdana"/>
                <a:sym typeface="Verdana"/>
              </a:defRPr>
            </a:pPr>
            <a:endParaRPr lang="fr-BE" sz="1800" dirty="0">
              <a:solidFill>
                <a:schemeClr val="tx1"/>
              </a:solidFill>
            </a:endParaRPr>
          </a:p>
          <a:p>
            <a:pPr marL="321027" marR="200025" indent="-321027" algn="l" defTabSz="457200">
              <a:buSzPct val="75000"/>
              <a:buChar char="•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fr-BE" sz="1800" b="1" dirty="0">
                <a:solidFill>
                  <a:schemeClr val="tx1"/>
                </a:solidFill>
              </a:rPr>
              <a:t>Un </a:t>
            </a:r>
            <a:r>
              <a:rPr lang="fr-BE" sz="1800" b="1" dirty="0" err="1">
                <a:solidFill>
                  <a:schemeClr val="tx1"/>
                </a:solidFill>
              </a:rPr>
              <a:t>ecosystéme</a:t>
            </a:r>
            <a:r>
              <a:rPr lang="fr-BE" sz="1800" b="1" dirty="0">
                <a:solidFill>
                  <a:schemeClr val="tx1"/>
                </a:solidFill>
              </a:rPr>
              <a:t> adapté et souple : </a:t>
            </a:r>
          </a:p>
          <a:p>
            <a:pPr marR="200025" algn="l" defTabSz="457200">
              <a:buSzPct val="75000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fr-FR" sz="1800" dirty="0">
                <a:solidFill>
                  <a:schemeClr val="tx1"/>
                </a:solidFill>
              </a:rPr>
              <a:t>Une équipe dirigeante et du personnel solidaires et complémentaires</a:t>
            </a:r>
          </a:p>
          <a:p>
            <a:pPr marR="200025" algn="l" defTabSz="457200">
              <a:buSzPct val="75000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fr-FR" sz="1800" dirty="0">
                <a:solidFill>
                  <a:schemeClr val="tx1"/>
                </a:solidFill>
              </a:rPr>
              <a:t>Un réseau international de partenaires « premium »</a:t>
            </a:r>
          </a:p>
          <a:p>
            <a:pPr marR="200025" algn="l" defTabSz="457200">
              <a:buSzPct val="75000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fr-FR" sz="1800" dirty="0">
                <a:solidFill>
                  <a:schemeClr val="tx1"/>
                </a:solidFill>
              </a:rPr>
              <a:t>Des sources de financement adapté aux différentes phases du développement (Co-fondateurs, Bpifrance et « </a:t>
            </a:r>
            <a:r>
              <a:rPr lang="fr-FR" sz="1800" dirty="0" err="1">
                <a:solidFill>
                  <a:schemeClr val="tx1"/>
                </a:solidFill>
              </a:rPr>
              <a:t>private</a:t>
            </a:r>
            <a:r>
              <a:rPr lang="fr-FR" sz="1800" dirty="0">
                <a:solidFill>
                  <a:schemeClr val="tx1"/>
                </a:solidFill>
              </a:rPr>
              <a:t> money ») </a:t>
            </a:r>
          </a:p>
          <a:p>
            <a:pPr marR="200025" algn="l" defTabSz="457200">
              <a:buSzPct val="75000"/>
              <a:defRPr sz="2600">
                <a:latin typeface="Verdana"/>
                <a:ea typeface="Verdana"/>
                <a:cs typeface="Verdana"/>
                <a:sym typeface="Verdana"/>
              </a:defRPr>
            </a:pPr>
            <a:endParaRPr lang="fr-FR" sz="1800" dirty="0">
              <a:solidFill>
                <a:schemeClr val="tx1"/>
              </a:solidFill>
            </a:endParaRPr>
          </a:p>
          <a:p>
            <a:pPr marR="200025" algn="l" defTabSz="457200">
              <a:buSzPct val="75000"/>
              <a:defRPr sz="2600">
                <a:latin typeface="Verdana"/>
                <a:ea typeface="Verdana"/>
                <a:cs typeface="Verdana"/>
                <a:sym typeface="Verdana"/>
              </a:defRPr>
            </a:pPr>
            <a:endParaRPr lang="fr-FR" sz="1800" dirty="0">
              <a:solidFill>
                <a:schemeClr val="tx1"/>
              </a:solidFill>
            </a:endParaRPr>
          </a:p>
          <a:p>
            <a:pPr marL="321027" marR="200025" indent="-321027" algn="l" defTabSz="457200">
              <a:buSzPct val="75000"/>
              <a:buFontTx/>
              <a:buChar char="•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fr-FR" sz="1800" b="1" dirty="0">
                <a:solidFill>
                  <a:schemeClr val="tx1"/>
                </a:solidFill>
              </a:rPr>
              <a:t>Des résultats</a:t>
            </a:r>
            <a:r>
              <a:rPr lang="fr-FR" sz="1800" dirty="0">
                <a:solidFill>
                  <a:schemeClr val="tx1"/>
                </a:solidFill>
              </a:rPr>
              <a:t> :</a:t>
            </a:r>
          </a:p>
          <a:p>
            <a:pPr marL="285750" marR="200025" indent="-285750" algn="l" defTabSz="457200">
              <a:buSzPct val="75000"/>
              <a:buFontTx/>
              <a:buChar char="-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fr-FR" sz="1800" dirty="0">
                <a:solidFill>
                  <a:schemeClr val="tx1"/>
                </a:solidFill>
              </a:rPr>
              <a:t>Clinique « First in Human » au nouvel Hôpital civil de Strasbourg</a:t>
            </a:r>
          </a:p>
          <a:p>
            <a:pPr marL="285750" marR="200025" indent="-285750" algn="l" defTabSz="457200">
              <a:buSzPct val="75000"/>
              <a:buFontTx/>
              <a:buChar char="-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fr-FR" sz="1800" dirty="0">
                <a:solidFill>
                  <a:schemeClr val="tx1"/>
                </a:solidFill>
              </a:rPr>
              <a:t>Certifications Qualité ISO 13485:2016 (Europe) et MDSAP (USA &amp; Canada)</a:t>
            </a:r>
          </a:p>
          <a:p>
            <a:pPr marL="285750" marR="200025" indent="-285750" algn="l" defTabSz="457200">
              <a:buSzPct val="75000"/>
              <a:buFontTx/>
              <a:buChar char="-"/>
              <a:defRPr sz="2600">
                <a:latin typeface="Verdana"/>
                <a:ea typeface="Verdana"/>
                <a:cs typeface="Verdana"/>
                <a:sym typeface="Verdana"/>
              </a:defRPr>
            </a:pPr>
            <a:r>
              <a:rPr lang="fr-FR" sz="1800" dirty="0">
                <a:solidFill>
                  <a:schemeClr val="tx1"/>
                </a:solidFill>
              </a:rPr>
              <a:t>Autorisation 510k délivrée par la FDA pour la commercialisation aux  USA</a:t>
            </a:r>
          </a:p>
          <a:p>
            <a:pPr marL="285750" marR="200025" indent="-285750" algn="l" defTabSz="457200">
              <a:buSzPct val="75000"/>
              <a:buFontTx/>
              <a:buChar char="-"/>
              <a:defRPr sz="2600">
                <a:latin typeface="Verdana"/>
                <a:ea typeface="Verdana"/>
                <a:cs typeface="Verdana"/>
                <a:sym typeface="Verdana"/>
              </a:defRPr>
            </a:pPr>
            <a:endParaRPr lang="fr-FR" sz="1800" dirty="0">
              <a:solidFill>
                <a:schemeClr val="tx1"/>
              </a:solidFill>
            </a:endParaRPr>
          </a:p>
          <a:p>
            <a:pPr marR="200025" algn="l" defTabSz="457200">
              <a:defRPr sz="2600">
                <a:latin typeface="Verdana"/>
                <a:ea typeface="Verdana"/>
                <a:cs typeface="Verdana"/>
                <a:sym typeface="Verdana"/>
              </a:defRPr>
            </a:pPr>
            <a:endParaRPr sz="1800" dirty="0">
              <a:solidFill>
                <a:schemeClr val="tx1"/>
              </a:solidFill>
            </a:endParaRPr>
          </a:p>
          <a:p>
            <a:pPr marR="200025" algn="l" defTabSz="457200">
              <a:defRPr sz="2600">
                <a:latin typeface="Verdana"/>
                <a:ea typeface="Verdana"/>
                <a:cs typeface="Verdana"/>
                <a:sym typeface="Verdana"/>
              </a:defRPr>
            </a:pPr>
            <a:endParaRPr sz="1800" dirty="0"/>
          </a:p>
          <a:p>
            <a:pPr marL="321027" marR="200025" indent="-321027" algn="l" defTabSz="457200">
              <a:buSzPct val="75000"/>
              <a:buChar char="•"/>
              <a:defRPr sz="2600"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R="200025" algn="l" defTabSz="457200">
              <a:defRPr sz="2600" b="1"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L="321027" marR="200025" indent="-321027" algn="l" defTabSz="457200">
              <a:buSzPct val="75000"/>
              <a:buChar char="•"/>
              <a:defRPr sz="2600" b="1"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R="200025" algn="l" defTabSz="457200">
              <a:defRPr sz="2600" b="1"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R="200025" defTabSz="457200">
              <a:defRPr sz="2600" b="1"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1581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 copy">
            <a:extLst>
              <a:ext uri="{FF2B5EF4-FFF2-40B4-BE49-F238E27FC236}">
                <a16:creationId xmlns:a16="http://schemas.microsoft.com/office/drawing/2014/main" id="{624E769D-D7BC-444D-7CCD-7B3A4DEB55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7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DC01971-3CE8-EEE6-929F-6FD1D782B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9069"/>
            <a:ext cx="13004799" cy="7315199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21C4948B-5FBA-A85D-A3FD-65A4ECA52A77}"/>
              </a:ext>
            </a:extLst>
          </p:cNvPr>
          <p:cNvSpPr/>
          <p:nvPr/>
        </p:nvSpPr>
        <p:spPr>
          <a:xfrm>
            <a:off x="2544996" y="-308417"/>
            <a:ext cx="10133351" cy="11154818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 </a:t>
            </a:r>
            <a:r>
              <a:rPr lang="fr-FR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NexStep</a:t>
            </a:r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Medical</a:t>
            </a:r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: l’Histoire d’un projet, de l’idée à la mise sur le marché. »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Pierre Sarradon</a:t>
            </a:r>
          </a:p>
          <a:p>
            <a:pPr algn="l"/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Philippe Urbain</a:t>
            </a: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produit : </a:t>
            </a:r>
            <a:r>
              <a:rPr lang="fr-FR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AllinCath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description</a:t>
            </a:r>
          </a:p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intérêt</a:t>
            </a: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L’Histoire :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– L’idée, lettre Soleau, brevet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l’idée, 3 critères : utilité (pratique ou thérapeutique), réalisation technique possible, débouché (taille du marché)</a:t>
            </a:r>
          </a:p>
          <a:p>
            <a:pPr algn="l"/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– La recherche d’un partenaire, et du financement initial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réseau, chance </a:t>
            </a:r>
          </a:p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nécessité d’un collaborateur implication « temps plein »</a:t>
            </a:r>
          </a:p>
          <a:p>
            <a:pPr algn="l"/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– La phase R&amp;D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cahier des charges</a:t>
            </a:r>
          </a:p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collaboration </a:t>
            </a:r>
          </a:p>
          <a:p>
            <a:pPr algn="l"/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– Études expérimentales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GLP</a:t>
            </a:r>
          </a:p>
          <a:p>
            <a:pPr algn="l"/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– L’industrialisation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 – Le financement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Privé</a:t>
            </a:r>
          </a:p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BPI</a:t>
            </a:r>
          </a:p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Fonds</a:t>
            </a:r>
          </a:p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Étapes successives</a:t>
            </a:r>
          </a:p>
          <a:p>
            <a:pPr algn="l"/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 – Marquage CE et FDA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FDA (510k)</a:t>
            </a:r>
          </a:p>
          <a:p>
            <a:pPr marL="342900" lvl="0" indent="-342900" algn="l">
              <a:buFont typeface="Aptos" panose="020B0004020202020204" pitchFamily="34" charset="0"/>
              <a:buChar char="-"/>
            </a:pPr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 (MDR)</a:t>
            </a:r>
          </a:p>
          <a:p>
            <a:pPr algn="l"/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 – l’Equipe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9 - Préparation au lancement commercial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 – Pipeline de produits, évolutions et perspectives 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fr-FR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11 - Conclusion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asted-image.pdf">
            <a:extLst>
              <a:ext uri="{FF2B5EF4-FFF2-40B4-BE49-F238E27FC236}">
                <a16:creationId xmlns:a16="http://schemas.microsoft.com/office/drawing/2014/main" id="{31BACB4F-F696-A036-D19B-D4EEE71CB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099" y="211713"/>
            <a:ext cx="2466602" cy="8076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41127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 copy">
            <a:extLst>
              <a:ext uri="{FF2B5EF4-FFF2-40B4-BE49-F238E27FC236}">
                <a16:creationId xmlns:a16="http://schemas.microsoft.com/office/drawing/2014/main" id="{02E46570-CF31-AB72-C81C-C6781C880A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3655093"/>
            <a:ext cx="7666080" cy="4312170"/>
          </a:xfrm>
          <a:prstGeom prst="rect">
            <a:avLst/>
          </a:prstGeom>
        </p:spPr>
      </p:pic>
      <p:pic>
        <p:nvPicPr>
          <p:cNvPr id="2" name="Image 1" descr="Une image contenant câble, connecteur&#10;&#10;Description générée automatiquement">
            <a:extLst>
              <a:ext uri="{FF2B5EF4-FFF2-40B4-BE49-F238E27FC236}">
                <a16:creationId xmlns:a16="http://schemas.microsoft.com/office/drawing/2014/main" id="{D6AAD6A1-8161-586E-B9D1-5523707E1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86" y="374311"/>
            <a:ext cx="6471293" cy="3640102"/>
          </a:xfrm>
          <a:prstGeom prst="rect">
            <a:avLst/>
          </a:prstGeom>
        </p:spPr>
      </p:pic>
      <p:sp>
        <p:nvSpPr>
          <p:cNvPr id="4" name="Shape 154">
            <a:extLst>
              <a:ext uri="{FF2B5EF4-FFF2-40B4-BE49-F238E27FC236}">
                <a16:creationId xmlns:a16="http://schemas.microsoft.com/office/drawing/2014/main" id="{4493AA08-DBA3-7681-A24B-722269D507AC}"/>
              </a:ext>
            </a:extLst>
          </p:cNvPr>
          <p:cNvSpPr/>
          <p:nvPr/>
        </p:nvSpPr>
        <p:spPr>
          <a:xfrm>
            <a:off x="0" y="568152"/>
            <a:ext cx="9061406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R="200025" defTabSz="457200">
              <a:defRPr sz="2600" b="1">
                <a:latin typeface="Verdana"/>
                <a:ea typeface="Verdana"/>
                <a:cs typeface="Verdana"/>
                <a:sym typeface="Verdana"/>
              </a:defRPr>
            </a:pPr>
            <a:r>
              <a:rPr lang="fr-FR" sz="2800" dirty="0"/>
              <a:t>L’idée de départ : « </a:t>
            </a:r>
            <a:r>
              <a:rPr lang="fr-FR" sz="2800" dirty="0" err="1"/>
              <a:t>All’inCath</a:t>
            </a:r>
            <a:r>
              <a:rPr lang="fr-FR" sz="2400" dirty="0"/>
              <a:t> »</a:t>
            </a:r>
            <a:r>
              <a:rPr lang="fr-FR" sz="2800" dirty="0"/>
              <a:t> </a:t>
            </a:r>
          </a:p>
          <a:p>
            <a:pPr marR="200025" defTabSz="457200">
              <a:defRPr sz="2600" b="1">
                <a:latin typeface="Verdana"/>
                <a:ea typeface="Verdana"/>
                <a:cs typeface="Verdana"/>
                <a:sym typeface="Verdana"/>
              </a:defRPr>
            </a:pPr>
            <a:endParaRPr lang="fr-FR" sz="2800" dirty="0"/>
          </a:p>
        </p:txBody>
      </p:sp>
      <p:sp>
        <p:nvSpPr>
          <p:cNvPr id="5" name="Shape 168">
            <a:extLst>
              <a:ext uri="{FF2B5EF4-FFF2-40B4-BE49-F238E27FC236}">
                <a16:creationId xmlns:a16="http://schemas.microsoft.com/office/drawing/2014/main" id="{A1874693-15C8-0187-6968-1271A83AB424}"/>
              </a:ext>
            </a:extLst>
          </p:cNvPr>
          <p:cNvSpPr/>
          <p:nvPr/>
        </p:nvSpPr>
        <p:spPr>
          <a:xfrm>
            <a:off x="7786001" y="4028963"/>
            <a:ext cx="4978956" cy="4334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R="200025" defTabSz="457200">
              <a:defRPr sz="3200" b="1"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/>
              <a:t>Avantages</a:t>
            </a:r>
            <a:r>
              <a:rPr sz="1800" dirty="0"/>
              <a:t> </a:t>
            </a:r>
            <a:r>
              <a:rPr sz="1800" dirty="0" err="1"/>
              <a:t>principaux</a:t>
            </a:r>
            <a:endParaRPr sz="1800" b="0" i="1" dirty="0">
              <a:solidFill>
                <a:srgbClr val="008F00"/>
              </a:solidFill>
            </a:endParaRPr>
          </a:p>
          <a:p>
            <a:pPr marL="360045" algn="just" defTabSz="457200">
              <a:defRPr sz="1900">
                <a:latin typeface="Verdana"/>
                <a:ea typeface="Verdana"/>
                <a:cs typeface="Verdana"/>
                <a:sym typeface="Verdana"/>
              </a:defRPr>
            </a:pPr>
            <a:endParaRPr sz="1200" b="0" i="1" dirty="0">
              <a:solidFill>
                <a:srgbClr val="008F00"/>
              </a:solidFill>
            </a:endParaRPr>
          </a:p>
          <a:p>
            <a:pPr marL="588644" indent="-228599" algn="just" defTabSz="457200">
              <a:defRPr sz="1900">
                <a:latin typeface="Verdana"/>
                <a:ea typeface="Verdana"/>
                <a:cs typeface="Verdana"/>
                <a:sym typeface="Verdana"/>
              </a:defRPr>
            </a:pPr>
            <a:endParaRPr sz="1200" b="0" i="1" dirty="0">
              <a:solidFill>
                <a:srgbClr val="008F00"/>
              </a:solidFill>
            </a:endParaRPr>
          </a:p>
          <a:p>
            <a:pPr algn="just" defTabSz="457200">
              <a:defRPr sz="1200">
                <a:latin typeface="Verdana"/>
                <a:ea typeface="Verdana"/>
                <a:cs typeface="Verdana"/>
                <a:sym typeface="Verdana"/>
              </a:defRPr>
            </a:pPr>
            <a:endParaRPr sz="900" b="0" i="1" dirty="0">
              <a:solidFill>
                <a:srgbClr val="008F00"/>
              </a:solidFill>
            </a:endParaRPr>
          </a:p>
          <a:p>
            <a:pPr marL="588644" indent="-228599" algn="just" defTabSz="457200"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sz="1400" b="1" dirty="0"/>
              <a:t>Gain de temps </a:t>
            </a:r>
            <a:r>
              <a:rPr sz="1400" b="1" dirty="0" err="1"/>
              <a:t>très</a:t>
            </a:r>
            <a:r>
              <a:rPr sz="1400" b="1" dirty="0"/>
              <a:t> </a:t>
            </a:r>
            <a:r>
              <a:rPr sz="1400" b="1" dirty="0" err="1"/>
              <a:t>significatif</a:t>
            </a:r>
            <a:r>
              <a:rPr sz="1400" b="1" dirty="0"/>
              <a:t>, +++</a:t>
            </a:r>
          </a:p>
          <a:p>
            <a:pPr marL="588644" indent="-228599" algn="just" defTabSz="457200"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/>
              <a:t>  </a:t>
            </a:r>
            <a:r>
              <a:rPr sz="1400" dirty="0" err="1"/>
              <a:t>bénéfique</a:t>
            </a:r>
            <a:r>
              <a:rPr sz="1400" dirty="0"/>
              <a:t> pour le patient, pour le </a:t>
            </a:r>
            <a:r>
              <a:rPr sz="1400" dirty="0" err="1"/>
              <a:t>praticien</a:t>
            </a:r>
            <a:r>
              <a:rPr sz="1400" dirty="0"/>
              <a:t>, pour la structure </a:t>
            </a:r>
            <a:r>
              <a:rPr sz="1400" dirty="0" err="1"/>
              <a:t>hospitalière</a:t>
            </a:r>
            <a:r>
              <a:rPr sz="1400" dirty="0"/>
              <a:t>,</a:t>
            </a:r>
          </a:p>
          <a:p>
            <a:pPr marL="588644" indent="-228599" algn="just" defTabSz="457200">
              <a:defRPr sz="2200">
                <a:latin typeface="Verdana"/>
                <a:ea typeface="Verdana"/>
                <a:cs typeface="Verdana"/>
                <a:sym typeface="Verdana"/>
              </a:defRPr>
            </a:pPr>
            <a:endParaRPr sz="1400" dirty="0"/>
          </a:p>
          <a:p>
            <a:pPr marL="594642" indent="-234597" algn="just" defTabSz="457200">
              <a:buSzPct val="75000"/>
              <a:buChar char="-"/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rPr sz="1400" b="1" dirty="0"/>
              <a:t>Limitation des complications </a:t>
            </a:r>
          </a:p>
          <a:p>
            <a:pPr marL="588644" indent="-228599" algn="just" defTabSz="457200"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rPr sz="1400" b="1" dirty="0"/>
              <a:t>   </a:t>
            </a:r>
            <a:r>
              <a:rPr sz="1400" dirty="0"/>
              <a:t>qui </a:t>
            </a:r>
            <a:r>
              <a:rPr sz="1400" dirty="0" err="1"/>
              <a:t>peuvent</a:t>
            </a:r>
            <a:r>
              <a:rPr sz="1400" dirty="0"/>
              <a:t> </a:t>
            </a:r>
            <a:r>
              <a:rPr sz="1400" dirty="0" err="1"/>
              <a:t>accompagner</a:t>
            </a:r>
            <a:r>
              <a:rPr sz="1400" dirty="0"/>
              <a:t> les manipulations, </a:t>
            </a:r>
          </a:p>
          <a:p>
            <a:pPr algn="just" defTabSz="457200">
              <a:defRPr sz="2200">
                <a:latin typeface="Verdana"/>
                <a:ea typeface="Verdana"/>
                <a:cs typeface="Verdana"/>
                <a:sym typeface="Verdana"/>
              </a:defRPr>
            </a:pPr>
            <a:endParaRPr sz="1400" dirty="0"/>
          </a:p>
          <a:p>
            <a:pPr marL="588644" marR="200025" indent="-228599" algn="just" defTabSz="457200"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sz="1400" b="1" dirty="0"/>
              <a:t>Diminution des doses de </a:t>
            </a:r>
            <a:r>
              <a:rPr sz="1400" b="1" dirty="0" err="1"/>
              <a:t>rayons</a:t>
            </a:r>
            <a:r>
              <a:rPr sz="1400" b="1" dirty="0"/>
              <a:t> X</a:t>
            </a:r>
            <a:endParaRPr lang="fr-FR" sz="1400" dirty="0"/>
          </a:p>
          <a:p>
            <a:pPr marL="588644" marR="200025" indent="-228599" algn="just" defTabSz="457200"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rPr lang="fr-FR" sz="1400" dirty="0"/>
              <a:t>	</a:t>
            </a:r>
            <a:r>
              <a:rPr sz="1400" dirty="0" err="1"/>
              <a:t>toutes</a:t>
            </a:r>
            <a:r>
              <a:rPr sz="1400" dirty="0"/>
              <a:t> les manipulations internes de </a:t>
            </a:r>
            <a:r>
              <a:rPr sz="1400" dirty="0" err="1"/>
              <a:t>cathéters</a:t>
            </a:r>
            <a:r>
              <a:rPr sz="1400" dirty="0"/>
              <a:t> </a:t>
            </a:r>
            <a:r>
              <a:rPr sz="1400" dirty="0" err="1"/>
              <a:t>doivent</a:t>
            </a:r>
            <a:r>
              <a:rPr sz="1400" dirty="0"/>
              <a:t> </a:t>
            </a:r>
            <a:r>
              <a:rPr sz="1400" dirty="0" err="1"/>
              <a:t>être</a:t>
            </a:r>
            <a:r>
              <a:rPr sz="1400" dirty="0"/>
              <a:t> </a:t>
            </a:r>
            <a:r>
              <a:rPr sz="1400" dirty="0" err="1"/>
              <a:t>suivies</a:t>
            </a:r>
            <a:r>
              <a:rPr sz="1400" dirty="0"/>
              <a:t> par </a:t>
            </a:r>
            <a:r>
              <a:rPr sz="1400" dirty="0" err="1"/>
              <a:t>radioscopie</a:t>
            </a:r>
            <a:r>
              <a:rPr sz="1400" dirty="0"/>
              <a:t>) </a:t>
            </a:r>
          </a:p>
          <a:p>
            <a:pPr algn="just" defTabSz="457200">
              <a:defRPr sz="2200">
                <a:latin typeface="Verdana"/>
                <a:ea typeface="Verdana"/>
                <a:cs typeface="Verdana"/>
                <a:sym typeface="Verdana"/>
              </a:defRPr>
            </a:pPr>
            <a:endParaRPr sz="1400" dirty="0"/>
          </a:p>
          <a:p>
            <a:pPr marL="588644" marR="200025" indent="-228599" algn="just" defTabSz="457200"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sz="1400" b="1" dirty="0"/>
              <a:t>Limitation des doses </a:t>
            </a:r>
            <a:r>
              <a:rPr sz="1400" b="1" dirty="0" err="1"/>
              <a:t>d’iode</a:t>
            </a:r>
            <a:r>
              <a:rPr sz="1400" b="1" dirty="0"/>
              <a:t> </a:t>
            </a:r>
            <a:r>
              <a:rPr sz="1400" b="1" dirty="0" err="1"/>
              <a:t>injecté</a:t>
            </a:r>
            <a:endParaRPr lang="fr-FR" sz="1400" dirty="0"/>
          </a:p>
          <a:p>
            <a:pPr marL="588644" marR="200025" indent="-228599" algn="just" defTabSz="457200"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rPr lang="fr-FR" sz="1400" dirty="0"/>
              <a:t>	</a:t>
            </a:r>
            <a:r>
              <a:rPr sz="1400" dirty="0"/>
              <a:t>injection </a:t>
            </a:r>
            <a:r>
              <a:rPr sz="1400" dirty="0" err="1"/>
              <a:t>très</a:t>
            </a:r>
            <a:r>
              <a:rPr sz="1400" dirty="0"/>
              <a:t> </a:t>
            </a:r>
            <a:r>
              <a:rPr sz="1400" dirty="0" err="1"/>
              <a:t>sélective</a:t>
            </a:r>
            <a:r>
              <a:rPr sz="1400" dirty="0"/>
              <a:t> sur site, </a:t>
            </a:r>
            <a:r>
              <a:rPr sz="1400" dirty="0" err="1"/>
              <a:t>déperditions</a:t>
            </a:r>
            <a:r>
              <a:rPr sz="1400" dirty="0"/>
              <a:t> </a:t>
            </a:r>
            <a:r>
              <a:rPr sz="1400" dirty="0" err="1"/>
              <a:t>minimales</a:t>
            </a:r>
            <a:r>
              <a:rPr sz="1400" dirty="0"/>
              <a:t>, </a:t>
            </a:r>
            <a:r>
              <a:rPr sz="1400" dirty="0" err="1"/>
              <a:t>meilleure</a:t>
            </a:r>
            <a:r>
              <a:rPr sz="1400" dirty="0"/>
              <a:t> </a:t>
            </a:r>
            <a:r>
              <a:rPr sz="1400" dirty="0" err="1"/>
              <a:t>précision</a:t>
            </a:r>
            <a:r>
              <a:rPr sz="1400" dirty="0"/>
              <a:t> de </a:t>
            </a:r>
            <a:r>
              <a:rPr sz="1400" dirty="0" err="1"/>
              <a:t>visualisation</a:t>
            </a:r>
            <a:r>
              <a:rPr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66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60" y="814190"/>
            <a:ext cx="2871549" cy="940207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4743450" y="464819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166" name="Shape 166"/>
          <p:cNvSpPr/>
          <p:nvPr/>
        </p:nvSpPr>
        <p:spPr>
          <a:xfrm>
            <a:off x="4870450" y="477519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167" name="Shape 167"/>
          <p:cNvSpPr/>
          <p:nvPr/>
        </p:nvSpPr>
        <p:spPr>
          <a:xfrm>
            <a:off x="6407150" y="3568699"/>
            <a:ext cx="186630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5" name="Image 4" descr="Une image contenant stylos et plumes, outil d’écriture, art&#10;&#10;Description générée automatiquement">
            <a:extLst>
              <a:ext uri="{FF2B5EF4-FFF2-40B4-BE49-F238E27FC236}">
                <a16:creationId xmlns:a16="http://schemas.microsoft.com/office/drawing/2014/main" id="{747B29A7-DAD5-5D0B-EA79-E43638722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1636">
            <a:off x="8557523" y="54475"/>
            <a:ext cx="3747265" cy="3893646"/>
          </a:xfrm>
          <a:prstGeom prst="rect">
            <a:avLst/>
          </a:prstGeom>
        </p:spPr>
      </p:pic>
      <p:pic>
        <p:nvPicPr>
          <p:cNvPr id="2" name="Picture 2" descr="11 copy">
            <a:extLst>
              <a:ext uri="{FF2B5EF4-FFF2-40B4-BE49-F238E27FC236}">
                <a16:creationId xmlns:a16="http://schemas.microsoft.com/office/drawing/2014/main" id="{60A76E5A-1F6F-A81C-14EF-28D8BA951D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92" y="2951336"/>
            <a:ext cx="9728616" cy="59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="">
      <p:transition spd="med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 copy">
            <a:extLst>
              <a:ext uri="{FF2B5EF4-FFF2-40B4-BE49-F238E27FC236}">
                <a16:creationId xmlns:a16="http://schemas.microsoft.com/office/drawing/2014/main" id="{939DA898-D45E-6789-A851-2F93AEF0A7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</p:spPr>
      </p:pic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E32FA934-B40D-7AF9-19C5-BE7B21AFA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36" y="136762"/>
            <a:ext cx="2466602" cy="80761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336C10A-86E9-8F96-A2A6-2000B9F74B91}"/>
              </a:ext>
            </a:extLst>
          </p:cNvPr>
          <p:cNvSpPr txBox="1"/>
          <p:nvPr/>
        </p:nvSpPr>
        <p:spPr>
          <a:xfrm>
            <a:off x="2938072" y="298050"/>
            <a:ext cx="824458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dirty="0"/>
              <a:t>Partenaires et financement initial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7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86" y="337000"/>
            <a:ext cx="2871548" cy="94020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4743450" y="464819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182" name="Shape 182"/>
          <p:cNvSpPr/>
          <p:nvPr/>
        </p:nvSpPr>
        <p:spPr>
          <a:xfrm>
            <a:off x="4870450" y="477519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183" name="Shape 183"/>
          <p:cNvSpPr/>
          <p:nvPr/>
        </p:nvSpPr>
        <p:spPr>
          <a:xfrm>
            <a:off x="6407150" y="3568699"/>
            <a:ext cx="186630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185" name="Shape 185"/>
          <p:cNvSpPr/>
          <p:nvPr/>
        </p:nvSpPr>
        <p:spPr>
          <a:xfrm>
            <a:off x="794150" y="1676539"/>
            <a:ext cx="11769467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200025" algn="l" defTabSz="457200"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rPr sz="2000" b="1" dirty="0"/>
              <a:t>Cahier des charges</a:t>
            </a:r>
            <a:r>
              <a:rPr sz="2000" dirty="0"/>
              <a:t> : </a:t>
            </a:r>
          </a:p>
          <a:p>
            <a:pPr marR="200025" algn="l" defTabSz="457200">
              <a:defRPr sz="2200">
                <a:latin typeface="Verdana"/>
                <a:ea typeface="Verdana"/>
                <a:cs typeface="Verdana"/>
                <a:sym typeface="Verdana"/>
              </a:defRPr>
            </a:pPr>
            <a:endParaRPr sz="1800" dirty="0"/>
          </a:p>
          <a:p>
            <a:pPr marL="382763" marR="200025" indent="-382763" algn="l" defTabSz="457200">
              <a:buSzPct val="75000"/>
              <a:buChar char="-"/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/>
              <a:t>le plus haut </a:t>
            </a:r>
            <a:r>
              <a:rPr sz="1800" dirty="0" err="1"/>
              <a:t>niveau</a:t>
            </a:r>
            <a:r>
              <a:rPr sz="1800" dirty="0"/>
              <a:t> de </a:t>
            </a:r>
            <a:r>
              <a:rPr sz="1800" b="1" dirty="0" err="1"/>
              <a:t>qualité</a:t>
            </a:r>
            <a:r>
              <a:rPr sz="1800" b="1" dirty="0"/>
              <a:t> </a:t>
            </a:r>
            <a:r>
              <a:rPr lang="fr-FR" sz="1800" b="1" dirty="0"/>
              <a:t>–</a:t>
            </a:r>
            <a:r>
              <a:rPr sz="1800" b="1" dirty="0"/>
              <a:t> </a:t>
            </a:r>
            <a:r>
              <a:rPr sz="1800" b="1" dirty="0" err="1"/>
              <a:t>fiabilité</a:t>
            </a:r>
            <a:r>
              <a:rPr lang="fr-FR" sz="1800" b="1" dirty="0"/>
              <a:t> </a:t>
            </a:r>
            <a:r>
              <a:rPr lang="fr-FR" sz="1800" dirty="0">
                <a:solidFill>
                  <a:schemeClr val="tx1"/>
                </a:solidFill>
              </a:rPr>
              <a:t>(équivalent ou supérieur aux standards du métier)</a:t>
            </a:r>
            <a:endParaRPr sz="1800" dirty="0">
              <a:solidFill>
                <a:schemeClr val="tx1"/>
              </a:solidFill>
            </a:endParaRPr>
          </a:p>
          <a:p>
            <a:pPr marL="382763" marR="200025" indent="-382763" algn="l" defTabSz="457200">
              <a:buSzPct val="75000"/>
              <a:buChar char="-"/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rPr sz="1800" b="1" dirty="0" err="1"/>
              <a:t>Gamme</a:t>
            </a:r>
            <a:r>
              <a:rPr sz="1800" b="1" dirty="0"/>
              <a:t> </a:t>
            </a:r>
            <a:r>
              <a:rPr sz="1800" b="1" dirty="0" err="1">
                <a:solidFill>
                  <a:schemeClr val="tx1"/>
                </a:solidFill>
              </a:rPr>
              <a:t>étendue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lang="fr-FR" sz="1800" dirty="0">
                <a:solidFill>
                  <a:schemeClr val="tx1"/>
                </a:solidFill>
              </a:rPr>
              <a:t> 3-10 </a:t>
            </a:r>
            <a:r>
              <a:rPr sz="1800" dirty="0">
                <a:solidFill>
                  <a:schemeClr val="tx1"/>
                </a:solidFill>
              </a:rPr>
              <a:t>(</a:t>
            </a:r>
            <a:r>
              <a:rPr lang="fr-FR" sz="1800" dirty="0">
                <a:solidFill>
                  <a:schemeClr val="tx1"/>
                </a:solidFill>
              </a:rPr>
              <a:t>3</a:t>
            </a:r>
            <a:r>
              <a:rPr sz="1800" dirty="0">
                <a:solidFill>
                  <a:schemeClr val="tx1"/>
                </a:solidFill>
              </a:rPr>
              <a:t>- 12</a:t>
            </a:r>
            <a:r>
              <a:rPr sz="1800" dirty="0"/>
              <a:t>), 80 - 120 (150), 0.35 - 0.18 (0.14), OTW (RX)</a:t>
            </a:r>
          </a:p>
          <a:p>
            <a:pPr marL="382763" marR="200025" indent="-382763" algn="l" defTabSz="457200">
              <a:buSzPct val="75000"/>
              <a:buChar char="-"/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rPr sz="1800" b="1" dirty="0" err="1"/>
              <a:t>Angiocaths</a:t>
            </a:r>
            <a:r>
              <a:rPr sz="1800" dirty="0"/>
              <a:t> : </a:t>
            </a:r>
            <a:r>
              <a:rPr sz="1800" dirty="0" err="1"/>
              <a:t>débits</a:t>
            </a:r>
            <a:r>
              <a:rPr sz="1800" dirty="0"/>
              <a:t> </a:t>
            </a:r>
            <a:r>
              <a:rPr sz="1800" dirty="0" err="1"/>
              <a:t>équivalents</a:t>
            </a:r>
            <a:r>
              <a:rPr sz="1800" dirty="0"/>
              <a:t> aux </a:t>
            </a:r>
            <a:r>
              <a:rPr sz="1800" dirty="0" err="1"/>
              <a:t>cathés</a:t>
            </a:r>
            <a:r>
              <a:rPr sz="1800" dirty="0"/>
              <a:t> </a:t>
            </a:r>
            <a:r>
              <a:rPr sz="1800" dirty="0" err="1"/>
              <a:t>existants</a:t>
            </a:r>
            <a:endParaRPr sz="1800" dirty="0"/>
          </a:p>
          <a:p>
            <a:pPr marL="382763" marR="200025" indent="-382763" algn="l" defTabSz="457200">
              <a:buSzPct val="75000"/>
              <a:buChar char="-"/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rPr sz="1800" b="1" dirty="0" err="1"/>
              <a:t>Ballons</a:t>
            </a:r>
            <a:r>
              <a:rPr sz="1800" dirty="0"/>
              <a:t> : 5F, 6F, (7F), </a:t>
            </a:r>
            <a:r>
              <a:rPr sz="1800" dirty="0" err="1"/>
              <a:t>pressions</a:t>
            </a:r>
            <a:r>
              <a:rPr sz="1800" dirty="0"/>
              <a:t> </a:t>
            </a:r>
            <a:r>
              <a:rPr sz="1800" dirty="0" err="1"/>
              <a:t>maximales</a:t>
            </a:r>
            <a:r>
              <a:rPr sz="1800" dirty="0"/>
              <a:t> </a:t>
            </a:r>
            <a:r>
              <a:rPr sz="1800" dirty="0" err="1"/>
              <a:t>hautes</a:t>
            </a:r>
            <a:r>
              <a:rPr sz="1800" dirty="0"/>
              <a:t>, </a:t>
            </a:r>
            <a:r>
              <a:rPr sz="1800" dirty="0" err="1"/>
              <a:t>qualités</a:t>
            </a:r>
            <a:r>
              <a:rPr sz="1800" dirty="0"/>
              <a:t> physiques</a:t>
            </a:r>
          </a:p>
          <a:p>
            <a:pPr marL="382763" marR="200025" indent="-382763" algn="l" defTabSz="457200">
              <a:buSzPct val="75000"/>
              <a:buChar char="-"/>
              <a:defRPr sz="2200">
                <a:latin typeface="Verdana"/>
                <a:ea typeface="Verdana"/>
                <a:cs typeface="Verdana"/>
                <a:sym typeface="Verdana"/>
              </a:defRPr>
            </a:pPr>
            <a:endParaRPr sz="1800" dirty="0"/>
          </a:p>
          <a:p>
            <a:pPr marL="382763" marR="200025" indent="-382763" algn="l" defTabSz="457200">
              <a:buSzPct val="75000"/>
              <a:buChar char="-"/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rPr lang="fr-FR" sz="1800" b="1" dirty="0"/>
              <a:t>P</a:t>
            </a:r>
            <a:r>
              <a:rPr sz="1800" b="1" dirty="0" err="1"/>
              <a:t>rix</a:t>
            </a:r>
            <a:r>
              <a:rPr sz="1800" dirty="0"/>
              <a:t> </a:t>
            </a:r>
            <a:r>
              <a:rPr sz="1800" dirty="0" err="1"/>
              <a:t>équivalents</a:t>
            </a:r>
            <a:r>
              <a:rPr sz="1800" dirty="0"/>
              <a:t> </a:t>
            </a:r>
            <a:r>
              <a:rPr sz="1800" dirty="0" err="1"/>
              <a:t>ou</a:t>
            </a:r>
            <a:r>
              <a:rPr sz="1800" dirty="0"/>
              <a:t> </a:t>
            </a:r>
            <a:r>
              <a:rPr sz="1800" dirty="0" err="1"/>
              <a:t>proches</a:t>
            </a:r>
            <a:r>
              <a:rPr sz="1800" dirty="0"/>
              <a:t> des </a:t>
            </a:r>
            <a:r>
              <a:rPr sz="1800" dirty="0" err="1"/>
              <a:t>dispositifs</a:t>
            </a:r>
            <a:r>
              <a:rPr sz="1800" dirty="0"/>
              <a:t> </a:t>
            </a:r>
            <a:r>
              <a:rPr sz="1800" dirty="0" err="1"/>
              <a:t>existants</a:t>
            </a:r>
            <a:endParaRPr sz="1800" dirty="0"/>
          </a:p>
        </p:txBody>
      </p:sp>
      <p:sp>
        <p:nvSpPr>
          <p:cNvPr id="186" name="Shape 186"/>
          <p:cNvSpPr/>
          <p:nvPr/>
        </p:nvSpPr>
        <p:spPr>
          <a:xfrm>
            <a:off x="3947234" y="494197"/>
            <a:ext cx="7707238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R="200025" algn="l" defTabSz="457200">
              <a:defRPr sz="3400" b="1" u="sng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fr-BE" dirty="0" err="1"/>
              <a:t>All’inCath</a:t>
            </a:r>
            <a:r>
              <a:rPr u="none" dirty="0"/>
              <a:t> </a:t>
            </a:r>
            <a:r>
              <a:rPr b="0" u="none" dirty="0"/>
              <a:t>: </a:t>
            </a:r>
            <a:r>
              <a:rPr b="0" dirty="0" err="1"/>
              <a:t>Développement</a:t>
            </a:r>
            <a:r>
              <a:rPr b="0" dirty="0"/>
              <a:t> R&amp;D</a:t>
            </a:r>
          </a:p>
        </p:txBody>
      </p:sp>
      <p:pic>
        <p:nvPicPr>
          <p:cNvPr id="2" name="Image 1" descr="Une image contenant stylos et plumes, outil d’écriture, art&#10;&#10;Description générée automatiquement">
            <a:extLst>
              <a:ext uri="{FF2B5EF4-FFF2-40B4-BE49-F238E27FC236}">
                <a16:creationId xmlns:a16="http://schemas.microsoft.com/office/drawing/2014/main" id="{B9DF6874-0621-E70E-F87C-CF191085E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1636">
            <a:off x="10574728" y="-28951"/>
            <a:ext cx="2166381" cy="2166381"/>
          </a:xfrm>
          <a:prstGeom prst="rect">
            <a:avLst/>
          </a:prstGeom>
        </p:spPr>
      </p:pic>
      <p:pic>
        <p:nvPicPr>
          <p:cNvPr id="3" name="pasted-image.pdf">
            <a:extLst>
              <a:ext uri="{FF2B5EF4-FFF2-40B4-BE49-F238E27FC236}">
                <a16:creationId xmlns:a16="http://schemas.microsoft.com/office/drawing/2014/main" id="{328D28D3-088D-D4FE-19EA-DF58DB984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564" y="6624167"/>
            <a:ext cx="4172577" cy="3129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pdf">
            <a:extLst>
              <a:ext uri="{FF2B5EF4-FFF2-40B4-BE49-F238E27FC236}">
                <a16:creationId xmlns:a16="http://schemas.microsoft.com/office/drawing/2014/main" id="{18F306C9-72E2-6F38-9D56-CA5267338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52" y="5831949"/>
            <a:ext cx="3907196" cy="2930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>
            <a:extLst>
              <a:ext uri="{FF2B5EF4-FFF2-40B4-BE49-F238E27FC236}">
                <a16:creationId xmlns:a16="http://schemas.microsoft.com/office/drawing/2014/main" id="{8C02B998-BF5B-D2C7-3803-FEBAB43D1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1110" y="3718276"/>
            <a:ext cx="3613362" cy="2710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>
            <a:extLst>
              <a:ext uri="{FF2B5EF4-FFF2-40B4-BE49-F238E27FC236}">
                <a16:creationId xmlns:a16="http://schemas.microsoft.com/office/drawing/2014/main" id="{E8217FBB-4072-E5D4-8A6A-3F7DF80B1E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403" y="4357275"/>
            <a:ext cx="3907195" cy="293039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252">
            <a:extLst>
              <a:ext uri="{FF2B5EF4-FFF2-40B4-BE49-F238E27FC236}">
                <a16:creationId xmlns:a16="http://schemas.microsoft.com/office/drawing/2014/main" id="{75E7F18B-147C-E329-D5E5-EB298F187EE9}"/>
              </a:ext>
            </a:extLst>
          </p:cNvPr>
          <p:cNvSpPr/>
          <p:nvPr/>
        </p:nvSpPr>
        <p:spPr>
          <a:xfrm>
            <a:off x="3717561" y="545762"/>
            <a:ext cx="8469442" cy="595035"/>
          </a:xfrm>
          <a:prstGeom prst="rect">
            <a:avLst/>
          </a:prstGeom>
          <a:gradFill>
            <a:gsLst>
              <a:gs pos="0">
                <a:srgbClr val="FBFBFB"/>
              </a:gs>
              <a:gs pos="83357">
                <a:srgbClr val="DDDDDD"/>
              </a:gs>
              <a:gs pos="100000">
                <a:srgbClr val="BEBEBE"/>
              </a:gs>
            </a:gsLst>
            <a:lin ang="5400000"/>
          </a:gradFill>
          <a:ln w="25400">
            <a:solidFill>
              <a:srgbClr val="85888D"/>
            </a:solidFill>
            <a:miter lim="400000"/>
          </a:ln>
          <a:effectLst>
            <a:outerShdw blurRad="139700" dist="153591" dir="18679476" rotWithShape="0">
              <a:srgbClr val="000000">
                <a:alpha val="43986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BE" sz="3200" dirty="0" err="1"/>
              <a:t>All’inCath</a:t>
            </a:r>
            <a:r>
              <a:rPr sz="3200" dirty="0"/>
              <a:t> : </a:t>
            </a:r>
            <a:r>
              <a:rPr lang="fr-FR" sz="3200" dirty="0"/>
              <a:t>Développement R&amp;D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toile à 8 branches 3">
            <a:extLst>
              <a:ext uri="{FF2B5EF4-FFF2-40B4-BE49-F238E27FC236}">
                <a16:creationId xmlns:a16="http://schemas.microsoft.com/office/drawing/2014/main" id="{D91E4629-46E5-1CA3-78A9-EE9D0CE11E19}"/>
              </a:ext>
            </a:extLst>
          </p:cNvPr>
          <p:cNvSpPr/>
          <p:nvPr/>
        </p:nvSpPr>
        <p:spPr>
          <a:xfrm>
            <a:off x="1023524" y="6191132"/>
            <a:ext cx="1826075" cy="1826075"/>
          </a:xfrm>
          <a:prstGeom prst="star8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45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87" y="389399"/>
            <a:ext cx="2871548" cy="9402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9" name="Group 249"/>
          <p:cNvGrpSpPr/>
          <p:nvPr/>
        </p:nvGrpSpPr>
        <p:grpSpPr>
          <a:xfrm>
            <a:off x="3717561" y="4477054"/>
            <a:ext cx="2475966" cy="3528108"/>
            <a:chOff x="0" y="0"/>
            <a:chExt cx="2475964" cy="3528107"/>
          </a:xfrm>
        </p:grpSpPr>
        <p:sp>
          <p:nvSpPr>
            <p:cNvPr id="248" name="Shape 248"/>
            <p:cNvSpPr/>
            <p:nvPr/>
          </p:nvSpPr>
          <p:spPr>
            <a:xfrm>
              <a:off x="215900" y="139700"/>
              <a:ext cx="2044165" cy="2969308"/>
            </a:xfrm>
            <a:prstGeom prst="rect">
              <a:avLst/>
            </a:prstGeom>
            <a:solidFill>
              <a:srgbClr val="EEEDEF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r>
                <a:t>PRE-CLINICAL RESEARCH</a:t>
              </a:r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r>
                <a:t>REPORT</a:t>
              </a:r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r>
                <a:t>Acute Performance Evaluation of the Contrast Balloon Catheter in a Porcine Vascular Model</a:t>
              </a:r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r>
                <a:t>Study Sponsor:</a:t>
              </a:r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r>
                <a:t>Agile MV Inc.</a:t>
              </a:r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r>
                <a:t>Sponsor Study Number:</a:t>
              </a:r>
              <a:r>
                <a:rPr b="0"/>
                <a:t> </a:t>
              </a:r>
              <a:r>
                <a:t>PCS-15-01Testing Facility:</a:t>
              </a:r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r>
                <a:t>AccelLAB Inc.</a:t>
              </a:r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r>
                <a:t>AccelLAB Study: 1763-294N</a:t>
              </a:r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r>
                <a:t>Study Director:</a:t>
              </a:r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r>
                <a:t>Sandra Iacampo, BSc</a:t>
              </a:r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tabLst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r>
                <a:t>Not in compliance with 21 CFR Part 58 (FDA) Good Laboratory Practice for Nonclinical Laboratory Studies</a:t>
              </a:r>
            </a:p>
            <a:p>
              <a:pPr algn="l"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algn="l" defTabSz="457200">
                <a:tabLst>
                  <a:tab pos="8509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  <a:p>
              <a:pPr defTabSz="457200">
                <a:defRPr sz="600" b="1">
                  <a:latin typeface="Arial"/>
                  <a:ea typeface="Arial"/>
                  <a:cs typeface="Arial"/>
                  <a:sym typeface="Arial"/>
                </a:defRPr>
              </a:pPr>
              <a:r>
                <a:t>September 24, 2015</a:t>
              </a:r>
            </a:p>
          </p:txBody>
        </p:sp>
        <p:pic>
          <p:nvPicPr>
            <p:cNvPr id="247" name="Image 24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2475965" cy="3528109"/>
            </a:xfrm>
            <a:prstGeom prst="rect">
              <a:avLst/>
            </a:prstGeom>
            <a:effectLst/>
          </p:spPr>
        </p:pic>
      </p:grpSp>
      <p:pic>
        <p:nvPicPr>
          <p:cNvPr id="250" name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001" y="5521051"/>
            <a:ext cx="5457138" cy="4092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885" y="2525341"/>
            <a:ext cx="1826075" cy="1826075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3717561" y="545762"/>
            <a:ext cx="8469442" cy="595035"/>
          </a:xfrm>
          <a:prstGeom prst="rect">
            <a:avLst/>
          </a:prstGeom>
          <a:gradFill>
            <a:gsLst>
              <a:gs pos="0">
                <a:srgbClr val="FBFBFB"/>
              </a:gs>
              <a:gs pos="83357">
                <a:srgbClr val="DDDDDD"/>
              </a:gs>
              <a:gs pos="100000">
                <a:srgbClr val="BEBEBE"/>
              </a:gs>
            </a:gsLst>
            <a:lin ang="5400000"/>
          </a:gradFill>
          <a:ln w="25400">
            <a:solidFill>
              <a:srgbClr val="85888D"/>
            </a:solidFill>
            <a:miter lim="400000"/>
          </a:ln>
          <a:effectLst>
            <a:outerShdw blurRad="139700" dist="153591" dir="18679476" rotWithShape="0">
              <a:srgbClr val="000000">
                <a:alpha val="43986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BE" sz="3200" dirty="0" err="1"/>
              <a:t>All’inCath</a:t>
            </a:r>
            <a:r>
              <a:rPr sz="3200" dirty="0"/>
              <a:t> : E</a:t>
            </a:r>
            <a:r>
              <a:rPr lang="fr-FR" sz="3200" dirty="0" err="1"/>
              <a:t>xpérimentations</a:t>
            </a:r>
            <a:r>
              <a:rPr sz="3200" dirty="0"/>
              <a:t> In Vivo</a:t>
            </a:r>
          </a:p>
        </p:txBody>
      </p:sp>
      <p:pic>
        <p:nvPicPr>
          <p:cNvPr id="3" name="Image 2" descr="Une image contenant Police, logo, Graphique, symbole&#10;&#10;Description générée automatiquement">
            <a:extLst>
              <a:ext uri="{FF2B5EF4-FFF2-40B4-BE49-F238E27FC236}">
                <a16:creationId xmlns:a16="http://schemas.microsoft.com/office/drawing/2014/main" id="{3A221442-8C97-2F75-8F57-BC9908B23B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52" y="2650979"/>
            <a:ext cx="2184400" cy="1574800"/>
          </a:xfrm>
          <a:prstGeom prst="rect">
            <a:avLst/>
          </a:prstGeom>
        </p:spPr>
      </p:pic>
      <p:pic>
        <p:nvPicPr>
          <p:cNvPr id="5" name="Image 4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6B2E75C7-9609-5981-BCA3-A0615693AC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24" y="4740795"/>
            <a:ext cx="2435454" cy="994357"/>
          </a:xfrm>
          <a:prstGeom prst="rect">
            <a:avLst/>
          </a:prstGeom>
        </p:spPr>
      </p:pic>
      <p:pic>
        <p:nvPicPr>
          <p:cNvPr id="246" name="pasted-image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0001" y="2278337"/>
            <a:ext cx="5457137" cy="40928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330E888-5F9B-EDB3-E853-86052ED1C378}"/>
              </a:ext>
            </a:extLst>
          </p:cNvPr>
          <p:cNvSpPr txBox="1"/>
          <p:nvPr/>
        </p:nvSpPr>
        <p:spPr>
          <a:xfrm>
            <a:off x="1409797" y="6775874"/>
            <a:ext cx="102912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rgbClr val="FFEB3B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GLP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1E86E76-CCB5-3C6E-824F-C116C526AD6A}"/>
              </a:ext>
            </a:extLst>
          </p:cNvPr>
          <p:cNvSpPr/>
          <p:nvPr/>
        </p:nvSpPr>
        <p:spPr>
          <a:xfrm>
            <a:off x="2952208" y="1169233"/>
            <a:ext cx="8650179" cy="1772753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5237321" y="5359704"/>
            <a:ext cx="4053382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200025" algn="l" defTabSz="457200">
              <a:defRPr sz="2200" b="1"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R="200025" algn="l" defTabSz="457200">
              <a:defRPr sz="3100"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223" name="Shape 223"/>
          <p:cNvSpPr/>
          <p:nvPr/>
        </p:nvSpPr>
        <p:spPr>
          <a:xfrm>
            <a:off x="3328088" y="1486605"/>
            <a:ext cx="8890573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R="200025" algn="just" defTabSz="457200">
              <a:defRPr sz="2700" b="1">
                <a:latin typeface="Verdana"/>
                <a:ea typeface="Verdana"/>
                <a:cs typeface="Verdana"/>
                <a:sym typeface="Verdana"/>
              </a:defRPr>
            </a:pPr>
            <a:r>
              <a:rPr sz="3200" dirty="0" err="1">
                <a:solidFill>
                  <a:schemeClr val="bg1"/>
                </a:solidFill>
              </a:rPr>
              <a:t>Résultats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b="0" dirty="0">
                <a:solidFill>
                  <a:schemeClr val="bg1"/>
                </a:solidFill>
              </a:rPr>
              <a:t>: </a:t>
            </a:r>
            <a:r>
              <a:rPr sz="3200" b="1" i="1" dirty="0">
                <a:solidFill>
                  <a:schemeClr val="bg1"/>
                </a:solidFill>
              </a:rPr>
              <a:t>un </a:t>
            </a:r>
            <a:r>
              <a:rPr sz="3200" b="1" i="1" dirty="0" err="1">
                <a:solidFill>
                  <a:schemeClr val="bg1"/>
                </a:solidFill>
              </a:rPr>
              <a:t>produit</a:t>
            </a:r>
            <a:r>
              <a:rPr sz="3200" b="1" i="1" dirty="0">
                <a:solidFill>
                  <a:schemeClr val="bg1"/>
                </a:solidFill>
              </a:rPr>
              <a:t> </a:t>
            </a:r>
            <a:r>
              <a:rPr sz="3200" b="1" i="1" dirty="0" err="1">
                <a:solidFill>
                  <a:schemeClr val="bg1"/>
                </a:solidFill>
              </a:rPr>
              <a:t>fini</a:t>
            </a:r>
            <a:r>
              <a:rPr lang="fr-BE" sz="3200" b="1" i="1" dirty="0">
                <a:solidFill>
                  <a:schemeClr val="bg1"/>
                </a:solidFill>
              </a:rPr>
              <a:t>, </a:t>
            </a:r>
            <a:r>
              <a:rPr sz="3200" b="1" i="1" dirty="0" err="1">
                <a:solidFill>
                  <a:schemeClr val="bg1"/>
                </a:solidFill>
              </a:rPr>
              <a:t>efficace</a:t>
            </a:r>
            <a:r>
              <a:rPr sz="3200" b="1" i="1" dirty="0">
                <a:solidFill>
                  <a:schemeClr val="bg1"/>
                </a:solidFill>
              </a:rPr>
              <a:t>, </a:t>
            </a:r>
            <a:endParaRPr lang="fr-BE" sz="3200" b="1" i="1" dirty="0">
              <a:solidFill>
                <a:schemeClr val="bg1"/>
              </a:solidFill>
            </a:endParaRPr>
          </a:p>
          <a:p>
            <a:pPr marR="200025" algn="just" defTabSz="457200">
              <a:defRPr sz="2700" b="1">
                <a:latin typeface="Verdana"/>
                <a:ea typeface="Verdana"/>
                <a:cs typeface="Verdana"/>
                <a:sym typeface="Verdana"/>
              </a:defRPr>
            </a:pPr>
            <a:r>
              <a:rPr sz="3200" b="1" i="1" dirty="0" err="1">
                <a:solidFill>
                  <a:schemeClr val="bg1"/>
                </a:solidFill>
              </a:rPr>
              <a:t>fiable</a:t>
            </a:r>
            <a:r>
              <a:rPr sz="3200" b="1" i="1" dirty="0">
                <a:solidFill>
                  <a:schemeClr val="bg1"/>
                </a:solidFill>
              </a:rPr>
              <a:t>, performant, </a:t>
            </a:r>
            <a:r>
              <a:rPr sz="3200" b="1" i="1" dirty="0" err="1">
                <a:solidFill>
                  <a:schemeClr val="bg1"/>
                </a:solidFill>
              </a:rPr>
              <a:t>industrialisable</a:t>
            </a:r>
            <a:r>
              <a:rPr sz="3200" b="1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Image 6" descr="Une image contenant texte, Impression, livre, conception&#10;&#10;Description générée automatiquement">
            <a:extLst>
              <a:ext uri="{FF2B5EF4-FFF2-40B4-BE49-F238E27FC236}">
                <a16:creationId xmlns:a16="http://schemas.microsoft.com/office/drawing/2014/main" id="{CF184157-06D9-CAEB-25C5-AEA2B39B4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161" y="7644984"/>
            <a:ext cx="3332123" cy="1855680"/>
          </a:xfrm>
          <a:prstGeom prst="rect">
            <a:avLst/>
          </a:prstGeom>
        </p:spPr>
      </p:pic>
      <p:pic>
        <p:nvPicPr>
          <p:cNvPr id="9" name="Image 8" descr="Une image contenant texte, brosse à dents, outil, Équipement médical&#10;&#10;Description générée automatiquement">
            <a:extLst>
              <a:ext uri="{FF2B5EF4-FFF2-40B4-BE49-F238E27FC236}">
                <a16:creationId xmlns:a16="http://schemas.microsoft.com/office/drawing/2014/main" id="{383DAE4C-049A-3D21-250E-DE021CE31A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703" y="3303635"/>
            <a:ext cx="3226217" cy="3875336"/>
          </a:xfrm>
          <a:prstGeom prst="rect">
            <a:avLst/>
          </a:prstGeom>
        </p:spPr>
      </p:pic>
      <p:pic>
        <p:nvPicPr>
          <p:cNvPr id="15" name="Image 14" descr="Une image contenant machine, ingénierie, intérieur, Technicien&#10;&#10;Description générée automatiquement">
            <a:extLst>
              <a:ext uri="{FF2B5EF4-FFF2-40B4-BE49-F238E27FC236}">
                <a16:creationId xmlns:a16="http://schemas.microsoft.com/office/drawing/2014/main" id="{6CC785BF-0E0B-5383-2B57-E08C6E71A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2996" y="6723134"/>
            <a:ext cx="2520735" cy="1890551"/>
          </a:xfrm>
          <a:prstGeom prst="rect">
            <a:avLst/>
          </a:prstGeom>
        </p:spPr>
      </p:pic>
      <p:pic>
        <p:nvPicPr>
          <p:cNvPr id="3" name="IMG_0946.jpg">
            <a:extLst>
              <a:ext uri="{FF2B5EF4-FFF2-40B4-BE49-F238E27FC236}">
                <a16:creationId xmlns:a16="http://schemas.microsoft.com/office/drawing/2014/main" id="{64C88148-B1C6-278D-EFC1-3B9477249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836" y="3345476"/>
            <a:ext cx="2249068" cy="1264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>
            <a:extLst>
              <a:ext uri="{FF2B5EF4-FFF2-40B4-BE49-F238E27FC236}">
                <a16:creationId xmlns:a16="http://schemas.microsoft.com/office/drawing/2014/main" id="{6FC077A9-99F3-F4F9-4AF2-68391AA794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1755" y="6922651"/>
            <a:ext cx="2668577" cy="2001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pdf">
            <a:extLst>
              <a:ext uri="{FF2B5EF4-FFF2-40B4-BE49-F238E27FC236}">
                <a16:creationId xmlns:a16="http://schemas.microsoft.com/office/drawing/2014/main" id="{B47EF1B2-E1F1-2FB8-F1A6-F49118446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1963" y="5475287"/>
            <a:ext cx="2574898" cy="1931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G_0945.jpg">
            <a:extLst>
              <a:ext uri="{FF2B5EF4-FFF2-40B4-BE49-F238E27FC236}">
                <a16:creationId xmlns:a16="http://schemas.microsoft.com/office/drawing/2014/main" id="{DB900C5D-30A1-9F11-05DE-D00D6FE57E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7836" y="4609945"/>
            <a:ext cx="2249068" cy="1264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4" descr="Une image contenant outil, plastique, jouet, intérieur&#10;&#10;Description générée automatiquement">
            <a:extLst>
              <a:ext uri="{FF2B5EF4-FFF2-40B4-BE49-F238E27FC236}">
                <a16:creationId xmlns:a16="http://schemas.microsoft.com/office/drawing/2014/main" id="{6690EC98-D093-79E7-E896-FB84B34526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89" y="3969198"/>
            <a:ext cx="2574899" cy="1931174"/>
          </a:xfrm>
          <a:prstGeom prst="rect">
            <a:avLst/>
          </a:prstGeom>
        </p:spPr>
      </p:pic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5937FD2C-25FA-B6E3-1BFF-394C18CB5F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587" y="389399"/>
            <a:ext cx="2871548" cy="9402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94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 thruBlk="1"/>
      </p:transition>
    </mc:Choice>
    <mc:Fallback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copy">
            <a:extLst>
              <a:ext uri="{FF2B5EF4-FFF2-40B4-BE49-F238E27FC236}">
                <a16:creationId xmlns:a16="http://schemas.microsoft.com/office/drawing/2014/main" id="{58DCFF1B-295E-60CE-FC65-B19D747156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9001"/>
            <a:ext cx="13004800" cy="7315200"/>
          </a:xfrm>
          <a:prstGeom prst="rect">
            <a:avLst/>
          </a:prstGeom>
        </p:spPr>
      </p:pic>
      <p:sp>
        <p:nvSpPr>
          <p:cNvPr id="2" name="Shape 252">
            <a:extLst>
              <a:ext uri="{FF2B5EF4-FFF2-40B4-BE49-F238E27FC236}">
                <a16:creationId xmlns:a16="http://schemas.microsoft.com/office/drawing/2014/main" id="{F76CFE66-17E1-C385-7606-4265DDA8C106}"/>
              </a:ext>
            </a:extLst>
          </p:cNvPr>
          <p:cNvSpPr/>
          <p:nvPr/>
        </p:nvSpPr>
        <p:spPr>
          <a:xfrm>
            <a:off x="3717561" y="545762"/>
            <a:ext cx="8469442" cy="595035"/>
          </a:xfrm>
          <a:prstGeom prst="rect">
            <a:avLst/>
          </a:prstGeom>
          <a:gradFill>
            <a:gsLst>
              <a:gs pos="0">
                <a:srgbClr val="FBFBFB"/>
              </a:gs>
              <a:gs pos="83357">
                <a:srgbClr val="DDDDDD"/>
              </a:gs>
              <a:gs pos="100000">
                <a:srgbClr val="BEBEBE"/>
              </a:gs>
            </a:gsLst>
            <a:lin ang="5400000"/>
          </a:gradFill>
          <a:ln w="25400">
            <a:solidFill>
              <a:srgbClr val="85888D"/>
            </a:solidFill>
            <a:miter lim="400000"/>
          </a:ln>
          <a:effectLst>
            <a:outerShdw blurRad="139700" dist="153591" dir="18679476" rotWithShape="0">
              <a:srgbClr val="000000">
                <a:alpha val="43986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BE" sz="3200" dirty="0" err="1"/>
              <a:t>All’inCath</a:t>
            </a:r>
            <a:r>
              <a:rPr sz="3200" dirty="0"/>
              <a:t> : E</a:t>
            </a:r>
            <a:r>
              <a:rPr lang="fr-FR" sz="3200" dirty="0"/>
              <a:t>valuation sur l’Humain</a:t>
            </a:r>
            <a:endParaRPr sz="3200" dirty="0"/>
          </a:p>
        </p:txBody>
      </p:sp>
      <p:pic>
        <p:nvPicPr>
          <p:cNvPr id="4" name="pasted-image.pdf">
            <a:extLst>
              <a:ext uri="{FF2B5EF4-FFF2-40B4-BE49-F238E27FC236}">
                <a16:creationId xmlns:a16="http://schemas.microsoft.com/office/drawing/2014/main" id="{DDA22F3E-D0C1-F25F-4400-17281B63E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87" y="389399"/>
            <a:ext cx="2871548" cy="9402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486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5863</TotalTime>
  <Words>557</Words>
  <Application>Microsoft Macintosh PowerPoint</Application>
  <PresentationFormat>Personnalisé</PresentationFormat>
  <Paragraphs>143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Aptos</vt:lpstr>
      <vt:lpstr>Helvetica Light</vt:lpstr>
      <vt:lpstr>Helvetica Neue</vt:lpstr>
      <vt:lpstr>Times New Roman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 Urbain</dc:creator>
  <cp:lastModifiedBy>Pierre Sarradon</cp:lastModifiedBy>
  <cp:revision>22</cp:revision>
  <dcterms:modified xsi:type="dcterms:W3CDTF">2024-04-14T16:18:08Z</dcterms:modified>
</cp:coreProperties>
</file>